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751F3-10BB-4C16-863B-2D20F7A90A6D}" type="datetimeFigureOut">
              <a:rPr lang="en-US" smtClean="0"/>
              <a:pPr/>
              <a:t>11/15/2018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792AA-223F-4ECF-94D6-7E2DE35CC61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5751F3-10BB-4C16-863B-2D20F7A90A6D}" type="datetimeFigureOut">
              <a:rPr lang="en-US" smtClean="0"/>
              <a:pPr/>
              <a:t>11/15/2018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9792AA-223F-4ECF-94D6-7E2DE35CC6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en-US" dirty="0"/>
              <a:t>Approaches to Social Case Work</a:t>
            </a:r>
            <a:br>
              <a:rPr lang="en-US" dirty="0"/>
            </a:br>
            <a:endParaRPr lang="en-US"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Psycho-Social Approach</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	The</a:t>
            </a:r>
            <a:r>
              <a:rPr lang="en-US" dirty="0" smtClean="0"/>
              <a:t> </a:t>
            </a:r>
            <a:r>
              <a:rPr lang="en-US" b="1" dirty="0" smtClean="0"/>
              <a:t>psychosocial approach</a:t>
            </a:r>
            <a:r>
              <a:rPr lang="en-US" dirty="0" smtClean="0"/>
              <a:t> looks at individuals in the context of the combined influence that psychological factors and the surrounding </a:t>
            </a:r>
            <a:r>
              <a:rPr lang="en-US" b="1" dirty="0" smtClean="0"/>
              <a:t>social</a:t>
            </a:r>
            <a:r>
              <a:rPr lang="en-US" dirty="0" smtClean="0"/>
              <a:t> environment have on their physical and mental wellness and their ability to </a:t>
            </a:r>
            <a:r>
              <a:rPr lang="en-US" dirty="0" smtClean="0"/>
              <a:t>function. Therefore </a:t>
            </a:r>
            <a:r>
              <a:rPr lang="en-US" dirty="0" smtClean="0"/>
              <a:t>a change in one part of the system will result in changes in other parts of the system.</a:t>
            </a:r>
          </a:p>
          <a:p>
            <a:pPr algn="just">
              <a:buNone/>
            </a:pPr>
            <a:endParaRPr lang="en-US" dirty="0" smtClean="0"/>
          </a:p>
          <a:p>
            <a:pPr algn="just">
              <a:buNone/>
            </a:pPr>
            <a:r>
              <a:rPr lang="en-US" dirty="0" smtClean="0"/>
              <a:t>	The</a:t>
            </a:r>
            <a:r>
              <a:rPr lang="en-US" dirty="0" smtClean="0"/>
              <a:t> </a:t>
            </a:r>
            <a:r>
              <a:rPr lang="en-US" b="1" dirty="0" smtClean="0"/>
              <a:t>psychosocial </a:t>
            </a:r>
            <a:r>
              <a:rPr lang="en-US" b="1" dirty="0" smtClean="0"/>
              <a:t>approach</a:t>
            </a:r>
            <a:r>
              <a:rPr lang="en-US" dirty="0" smtClean="0"/>
              <a:t> is a </a:t>
            </a:r>
            <a:r>
              <a:rPr lang="en-US" dirty="0" smtClean="0"/>
              <a:t>unique </a:t>
            </a:r>
            <a:r>
              <a:rPr lang="en-US" dirty="0" smtClean="0"/>
              <a:t>practice model that originated early in the profession's history. Its goals are to restore, maintain, and enhance the personal and social functioning of individuals.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	This </a:t>
            </a:r>
            <a:r>
              <a:rPr lang="en-US" dirty="0" smtClean="0"/>
              <a:t>is associated with the Freudian theory of personality and was often referred to as the “ </a:t>
            </a:r>
            <a:r>
              <a:rPr lang="en-US" dirty="0" err="1" smtClean="0"/>
              <a:t>organismic</a:t>
            </a:r>
            <a:r>
              <a:rPr lang="en-US" dirty="0" smtClean="0"/>
              <a:t> </a:t>
            </a:r>
            <a:r>
              <a:rPr lang="en-US" dirty="0" smtClean="0"/>
              <a:t>approach” and the “ diagnostic school of thought</a:t>
            </a:r>
            <a:r>
              <a:rPr lang="en-US" dirty="0" smtClean="0"/>
              <a:t>”.</a:t>
            </a:r>
          </a:p>
          <a:p>
            <a:pPr algn="just">
              <a:buNone/>
            </a:pPr>
            <a:r>
              <a:rPr lang="en-US" dirty="0" smtClean="0"/>
              <a:t>	Treatment </a:t>
            </a:r>
            <a:r>
              <a:rPr lang="en-US" dirty="0" smtClean="0"/>
              <a:t>must be differentiated according to the client’s need, hence, the term </a:t>
            </a:r>
            <a:r>
              <a:rPr lang="en-US" b="1" dirty="0" smtClean="0"/>
              <a:t>“Differential treatment approach”</a:t>
            </a:r>
            <a:r>
              <a:rPr lang="en-US" dirty="0" smtClean="0"/>
              <a:t> – this requires the worker to understand the client’s need and to respond accordingly.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buNone/>
            </a:pPr>
            <a:r>
              <a:rPr lang="en-US" dirty="0" smtClean="0"/>
              <a:t>	Help </a:t>
            </a:r>
            <a:r>
              <a:rPr lang="en-US" dirty="0" smtClean="0"/>
              <a:t>provided is a process which will enable change to occur in the person or in the situation, or both</a:t>
            </a:r>
            <a:r>
              <a:rPr lang="en-US" dirty="0" smtClean="0"/>
              <a:t>.</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 </a:t>
            </a:r>
            <a:r>
              <a:rPr lang="en-US" dirty="0" smtClean="0"/>
              <a:t>The problem-solving </a:t>
            </a:r>
            <a:r>
              <a:rPr lang="en-US" dirty="0" smtClean="0"/>
              <a:t>approach</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The </a:t>
            </a:r>
            <a:r>
              <a:rPr lang="en-US" dirty="0" smtClean="0"/>
              <a:t>critical principle underlying this approach is that deficiencies in an individuals problem-solving abilities are due to a lack of motivation capacity and opportunity.</a:t>
            </a:r>
          </a:p>
          <a:p>
            <a:pPr algn="just">
              <a:buNone/>
            </a:pPr>
            <a:r>
              <a:rPr lang="en-US" dirty="0" smtClean="0"/>
              <a:t>	The </a:t>
            </a:r>
            <a:r>
              <a:rPr lang="en-US" dirty="0" smtClean="0"/>
              <a:t>assumptions </a:t>
            </a:r>
            <a:r>
              <a:rPr lang="en-US" dirty="0" smtClean="0"/>
              <a:t>essential </a:t>
            </a:r>
            <a:r>
              <a:rPr lang="en-US" dirty="0" smtClean="0"/>
              <a:t>the problem-solving approach are</a:t>
            </a:r>
            <a:r>
              <a:rPr lang="en-US" dirty="0" smtClean="0"/>
              <a:t>:</a:t>
            </a:r>
          </a:p>
          <a:p>
            <a:pPr marL="514350" indent="-514350" algn="just">
              <a:buAutoNum type="alphaLcPeriod"/>
            </a:pPr>
            <a:r>
              <a:rPr lang="en-US" dirty="0" smtClean="0"/>
              <a:t>All </a:t>
            </a:r>
            <a:r>
              <a:rPr lang="en-US" dirty="0" smtClean="0"/>
              <a:t>human-living is a problem-solving </a:t>
            </a:r>
            <a:r>
              <a:rPr lang="en-US" dirty="0" smtClean="0"/>
              <a:t>process</a:t>
            </a:r>
          </a:p>
          <a:p>
            <a:pPr marL="514350" indent="-514350" algn="just">
              <a:buAutoNum type="alphaLcPeriod"/>
            </a:pPr>
            <a:r>
              <a:rPr lang="en-US" dirty="0" smtClean="0"/>
              <a:t>The </a:t>
            </a:r>
            <a:r>
              <a:rPr lang="en-US" dirty="0" smtClean="0"/>
              <a:t>process of problem solving relies on the use of such ego functions as perception, cognition, memory, </a:t>
            </a:r>
            <a:r>
              <a:rPr lang="en-US" dirty="0" smtClean="0"/>
              <a:t>impulse (desires) </a:t>
            </a:r>
            <a:r>
              <a:rPr lang="en-US" dirty="0" smtClean="0"/>
              <a:t>control and judgment.</a:t>
            </a:r>
          </a:p>
          <a:p>
            <a:pPr algn="just">
              <a:buNone/>
            </a:pPr>
            <a:endParaRPr lang="en-US" dirty="0" smtClean="0"/>
          </a:p>
          <a:p>
            <a:pPr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Problem-solving casework involves the four P's:</a:t>
            </a:r>
          </a:p>
          <a:p>
            <a:pPr marL="514350" indent="-514350">
              <a:buAutoNum type="arabicParenR"/>
            </a:pPr>
            <a:r>
              <a:rPr lang="en-US" dirty="0" smtClean="0"/>
              <a:t>Person</a:t>
            </a:r>
            <a:r>
              <a:rPr lang="en-US" dirty="0" smtClean="0"/>
              <a:t>= A product in the process of becoming (an open-ended system that reacts and interacts continuously with the </a:t>
            </a:r>
            <a:r>
              <a:rPr lang="en-US" dirty="0" smtClean="0"/>
              <a:t>environment)</a:t>
            </a:r>
          </a:p>
          <a:p>
            <a:pPr marL="514350" indent="-514350">
              <a:buNone/>
            </a:pPr>
            <a:r>
              <a:rPr lang="en-US" dirty="0" smtClean="0"/>
              <a:t>2</a:t>
            </a:r>
            <a:r>
              <a:rPr lang="en-US" dirty="0" smtClean="0"/>
              <a:t>) Problem= A problem causes discomfort. It arises from a person to person or a person to task </a:t>
            </a:r>
            <a:r>
              <a:rPr lang="en-US" dirty="0" smtClean="0"/>
              <a:t>relationship.</a:t>
            </a:r>
          </a:p>
          <a:p>
            <a:pPr marL="514350" indent="-514350">
              <a:buNone/>
            </a:pPr>
            <a:r>
              <a:rPr lang="en-US" dirty="0" smtClean="0"/>
              <a:t>3</a:t>
            </a:r>
            <a:r>
              <a:rPr lang="en-US" dirty="0" smtClean="0"/>
              <a:t>) Place= The agency(</a:t>
            </a:r>
            <a:r>
              <a:rPr lang="en-US" dirty="0" err="1" smtClean="0"/>
              <a:t>Function,service</a:t>
            </a:r>
            <a:r>
              <a:rPr lang="en-US" dirty="0" smtClean="0"/>
              <a:t> and area </a:t>
            </a:r>
            <a:r>
              <a:rPr lang="en-US" smtClean="0"/>
              <a:t>of </a:t>
            </a:r>
            <a:r>
              <a:rPr lang="en-US" smtClean="0"/>
              <a:t>concern)</a:t>
            </a:r>
          </a:p>
          <a:p>
            <a:pPr marL="514350" indent="-514350">
              <a:buNone/>
            </a:pPr>
            <a:r>
              <a:rPr lang="en-US" smtClean="0"/>
              <a:t>4</a:t>
            </a:r>
            <a:r>
              <a:rPr lang="en-US" dirty="0" smtClean="0"/>
              <a:t>) Process= Stimulating and supporting a clients exercise of ego functioning</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Task Centered Approach/Model</a:t>
            </a:r>
            <a:endParaRPr lang="en-US" dirty="0"/>
          </a:p>
        </p:txBody>
      </p:sp>
      <p:sp>
        <p:nvSpPr>
          <p:cNvPr id="3" name="Content Placeholder 2"/>
          <p:cNvSpPr>
            <a:spLocks noGrp="1"/>
          </p:cNvSpPr>
          <p:nvPr>
            <p:ph idx="1"/>
          </p:nvPr>
        </p:nvSpPr>
        <p:spPr/>
        <p:txBody>
          <a:bodyPr/>
          <a:lstStyle/>
          <a:p>
            <a:pPr>
              <a:buNone/>
            </a:pPr>
            <a:r>
              <a:rPr lang="en-US" dirty="0" smtClean="0"/>
              <a:t>	Task-centered approach/model: “A technology to alleviate specific target problems perceived by clients, i.e., specific problems they recognize, understand, acknowledge, and want to attend to.” (Laura Epstein and William J. Reid)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Approach</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Brief and time limited; </a:t>
            </a:r>
          </a:p>
          <a:p>
            <a:pPr marL="514350" indent="-514350">
              <a:buAutoNum type="arabicPeriod"/>
            </a:pPr>
            <a:r>
              <a:rPr lang="en-US" dirty="0" smtClean="0"/>
              <a:t>Interventions concentrated on alleviating specific problems Client and Social Worker (SW) agree to work on; and </a:t>
            </a:r>
          </a:p>
          <a:p>
            <a:pPr marL="514350" indent="-514350">
              <a:buAutoNum type="arabicPeriod"/>
            </a:pPr>
            <a:r>
              <a:rPr lang="en-US" dirty="0" smtClean="0"/>
              <a:t>Work on Client’s problem revolves around tasks Client agrees to do.</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Target Areas </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Improving family and interpersonal relations</a:t>
            </a:r>
          </a:p>
          <a:p>
            <a:pPr marL="514350" indent="-514350">
              <a:buAutoNum type="arabicPeriod"/>
            </a:pPr>
            <a:r>
              <a:rPr lang="en-US" dirty="0" smtClean="0"/>
              <a:t> Enhancing social role performance; </a:t>
            </a:r>
          </a:p>
          <a:p>
            <a:pPr marL="514350" indent="-514350">
              <a:buAutoNum type="arabicPeriod"/>
            </a:pPr>
            <a:r>
              <a:rPr lang="en-US" dirty="0" smtClean="0"/>
              <a:t> Effecting social transition; </a:t>
            </a:r>
          </a:p>
          <a:p>
            <a:pPr marL="514350" indent="-514350">
              <a:buAutoNum type="arabicPeriod"/>
            </a:pPr>
            <a:r>
              <a:rPr lang="en-US" dirty="0" smtClean="0"/>
              <a:t>Securing resources; and </a:t>
            </a:r>
          </a:p>
          <a:p>
            <a:pPr marL="514350" indent="-514350">
              <a:buAutoNum type="arabicPeriod"/>
            </a:pPr>
            <a:r>
              <a:rPr lang="en-US" dirty="0" smtClean="0"/>
              <a:t>Relieving emotional distress reactive to situation factors.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the Approach/Model</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Assessment</a:t>
            </a:r>
          </a:p>
          <a:p>
            <a:pPr marL="514350" indent="-514350">
              <a:buAutoNum type="arabicPeriod"/>
            </a:pPr>
            <a:r>
              <a:rPr lang="en-US" dirty="0" smtClean="0"/>
              <a:t>Case Planning </a:t>
            </a:r>
          </a:p>
          <a:p>
            <a:pPr marL="514350" indent="-514350">
              <a:buAutoNum type="arabicPeriod" startAt="3"/>
            </a:pPr>
            <a:r>
              <a:rPr lang="en-US" dirty="0" smtClean="0"/>
              <a:t>Implementation </a:t>
            </a:r>
          </a:p>
          <a:p>
            <a:pPr marL="514350" indent="-514350">
              <a:buAutoNum type="arabicPeriod" startAt="3"/>
            </a:pPr>
            <a:r>
              <a:rPr lang="en-US" dirty="0" smtClean="0"/>
              <a:t>Tasks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Assessment</a:t>
            </a:r>
            <a:endParaRPr lang="en-US" dirty="0"/>
          </a:p>
        </p:txBody>
      </p:sp>
      <p:sp>
        <p:nvSpPr>
          <p:cNvPr id="3" name="Content Placeholder 2"/>
          <p:cNvSpPr>
            <a:spLocks noGrp="1"/>
          </p:cNvSpPr>
          <p:nvPr>
            <p:ph idx="1"/>
          </p:nvPr>
        </p:nvSpPr>
        <p:spPr/>
        <p:txBody>
          <a:bodyPr/>
          <a:lstStyle/>
          <a:p>
            <a:pPr algn="just">
              <a:buNone/>
            </a:pPr>
            <a:r>
              <a:rPr lang="en-US" dirty="0" smtClean="0"/>
              <a:t>	This consists of finding out the problem. The Social Worker/Practitioner also identifies the influential conditions in the environment, the problem context and takes note of the client’s special traits, talents, abilities and problem behaviors.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Case Planning</a:t>
            </a:r>
            <a:endParaRPr lang="en-US" dirty="0"/>
          </a:p>
        </p:txBody>
      </p:sp>
      <p:sp>
        <p:nvSpPr>
          <p:cNvPr id="3" name="Content Placeholder 2"/>
          <p:cNvSpPr>
            <a:spLocks noGrp="1"/>
          </p:cNvSpPr>
          <p:nvPr>
            <p:ph idx="1"/>
          </p:nvPr>
        </p:nvSpPr>
        <p:spPr/>
        <p:txBody>
          <a:bodyPr/>
          <a:lstStyle/>
          <a:p>
            <a:pPr algn="just">
              <a:buNone/>
            </a:pPr>
            <a:r>
              <a:rPr lang="en-US" dirty="0" smtClean="0"/>
              <a:t>	General strategy for case plan consists of assessment and a problem-reduction program of action. The focus is on client target problems. The Social Worker/Practitioner constructs a program by making judgments about what can be expected to reduce the problem.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Implementation</a:t>
            </a:r>
            <a:endParaRPr lang="en-US" dirty="0"/>
          </a:p>
        </p:txBody>
      </p:sp>
      <p:sp>
        <p:nvSpPr>
          <p:cNvPr id="3" name="Content Placeholder 2"/>
          <p:cNvSpPr>
            <a:spLocks noGrp="1"/>
          </p:cNvSpPr>
          <p:nvPr>
            <p:ph idx="1"/>
          </p:nvPr>
        </p:nvSpPr>
        <p:spPr/>
        <p:txBody>
          <a:bodyPr/>
          <a:lstStyle/>
          <a:p>
            <a:pPr>
              <a:buNone/>
            </a:pPr>
            <a:r>
              <a:rPr lang="en-US" dirty="0" smtClean="0"/>
              <a:t>	Contract states firm goals, problems, and tasks of Client and Social Worker but with room for flexibility to adjust to changes. Social Worker provides Client with or negotiates resources, instructs him in social skills, negotiates resources and favorable attitudes, reviews progress, and arranges to terminate, extend, or monitor original contract.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Tasks</a:t>
            </a:r>
            <a:endParaRPr lang="en-US" dirty="0"/>
          </a:p>
        </p:txBody>
      </p:sp>
      <p:sp>
        <p:nvSpPr>
          <p:cNvPr id="3" name="Content Placeholder 2"/>
          <p:cNvSpPr>
            <a:spLocks noGrp="1"/>
          </p:cNvSpPr>
          <p:nvPr>
            <p:ph idx="1"/>
          </p:nvPr>
        </p:nvSpPr>
        <p:spPr/>
        <p:txBody>
          <a:bodyPr/>
          <a:lstStyle/>
          <a:p>
            <a:pPr>
              <a:buNone/>
            </a:pPr>
            <a:r>
              <a:rPr lang="en-US" dirty="0" smtClean="0"/>
              <a:t>	State what the client is to do. A task may state a general direction for the clients action, but general tasks are broken down into more specific tasks.</a:t>
            </a:r>
          </a:p>
          <a:p>
            <a:pPr>
              <a:buNone/>
            </a:pPr>
            <a:r>
              <a:rPr lang="en-US" dirty="0" smtClean="0"/>
              <a:t>	</a:t>
            </a:r>
            <a:r>
              <a:rPr lang="en-US" smtClean="0"/>
              <a:t>Social Worker </a:t>
            </a:r>
            <a:r>
              <a:rPr lang="en-US" dirty="0" smtClean="0"/>
              <a:t>as agency representative must remain committed to help Client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6010</TotalTime>
  <Words>199</Words>
  <Application>Microsoft Office PowerPoint</Application>
  <PresentationFormat>On-screen Show (4:3)</PresentationFormat>
  <Paragraphs>48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Approaches to Social Case Work </vt:lpstr>
      <vt:lpstr>1. Task Centered Approach/Model</vt:lpstr>
      <vt:lpstr>Characteristics of Approach</vt:lpstr>
      <vt:lpstr>Main Target Areas </vt:lpstr>
      <vt:lpstr>Features of the Approach/Model</vt:lpstr>
      <vt:lpstr>1. Assessment</vt:lpstr>
      <vt:lpstr>2. Case Planning</vt:lpstr>
      <vt:lpstr>3. Implementation</vt:lpstr>
      <vt:lpstr>4. Tasks</vt:lpstr>
      <vt:lpstr>2. Psycho-Social Approach</vt:lpstr>
      <vt:lpstr>…Contd.</vt:lpstr>
      <vt:lpstr>…Contd.</vt:lpstr>
      <vt:lpstr>3. The problem-solving approach</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to Social Case Work </dc:title>
  <dc:creator>dell</dc:creator>
  <cp:lastModifiedBy>dell</cp:lastModifiedBy>
  <cp:revision>22</cp:revision>
  <dcterms:created xsi:type="dcterms:W3CDTF">2018-11-14T03:24:02Z</dcterms:created>
  <dcterms:modified xsi:type="dcterms:W3CDTF">2018-11-19T06:26:45Z</dcterms:modified>
</cp:coreProperties>
</file>